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22"/>
  </p:notesMasterIdLst>
  <p:handoutMasterIdLst>
    <p:handoutMasterId r:id="rId23"/>
  </p:handoutMasterIdLst>
  <p:sldIdLst>
    <p:sldId id="271" r:id="rId2"/>
    <p:sldId id="274" r:id="rId3"/>
    <p:sldId id="257" r:id="rId4"/>
    <p:sldId id="275" r:id="rId5"/>
    <p:sldId id="258" r:id="rId6"/>
    <p:sldId id="277" r:id="rId7"/>
    <p:sldId id="259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2" r:id="rId18"/>
    <p:sldId id="279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12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08E4D-A2E5-4928-AB92-9E47505AB2B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45157-A041-4D40-9FC3-E7067E9254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573B7-A46A-4C52-8475-7B36CC2185AD}" type="datetimeFigureOut">
              <a:rPr lang="ru-RU" smtClean="0"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565C5-7A1C-4254-9A5B-575C5D4DDB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73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3565C5-7A1C-4254-9A5B-575C5D4DDB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120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7E8BD-6AFF-4052-B904-6E900F130184}" type="datetime1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CBD1-71DD-438F-A51D-E8F5A557F2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9E2B5-6764-474A-9DF4-CA8E7A66A9AD}" type="datetime1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40C-E365-4E3C-80A8-243F55B3C1E0}" type="datetime1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3FAC9-EF6B-4786-9BE2-8C0F4F70D4C8}" type="datetime1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EA1EF-CEC9-4DEB-A7D9-B9B95D0AC864}" type="datetime1">
              <a:rPr lang="ru-RU" smtClean="0"/>
              <a:t>04.12.2013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9F23-6194-4F4B-8515-2AD066FBDA5F}" type="datetime1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E2272-B14B-47B6-922F-15D54D169E49}" type="datetime1">
              <a:rPr lang="ru-RU" smtClean="0"/>
              <a:t>04.12.2013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A416-FBF3-4F4B-BC9C-071EFC83769C}" type="datetime1">
              <a:rPr lang="ru-RU" smtClean="0"/>
              <a:t>04.12.2013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58005-24F7-4C40-8C2C-DF2F4766C360}" type="datetime1">
              <a:rPr lang="ru-RU" smtClean="0"/>
              <a:t>04.12.2013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B5E78-1998-469E-AD5B-7AF4EFD3FBFD}" type="datetime1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54B9-F747-4E33-AABF-B0E8DC201D5D}" type="datetime1">
              <a:rPr lang="ru-RU" smtClean="0"/>
              <a:t>04.12.2013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BAA8D07-4FBA-40E3-80E2-F1D9EBE96B10}" type="datetime1">
              <a:rPr lang="ru-RU" smtClean="0"/>
              <a:t>04.12.2013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08E6076-84AB-4253-B17D-D410A0428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 дню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гибели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величаевских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комсомольцев-подпольщиков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3058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«СМЕЛЫЕ СЕРДЦА»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анфилкина 9ГБ\Величаевцы\p304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2" b="10301"/>
          <a:stretch/>
        </p:blipFill>
        <p:spPr bwMode="auto">
          <a:xfrm>
            <a:off x="1688931" y="188640"/>
            <a:ext cx="5513817" cy="38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О </a:t>
            </a:r>
            <a:r>
              <a:rPr lang="ru-RU" dirty="0" err="1" smtClean="0"/>
              <a:t>величаевских</a:t>
            </a:r>
            <a:r>
              <a:rPr lang="ru-RU" dirty="0" smtClean="0"/>
              <a:t> подпольщиках. Методическая разработка </a:t>
            </a:r>
            <a:r>
              <a:rPr lang="ru-RU" dirty="0" smtClean="0"/>
              <a:t>ЦДЮТЭ,2013г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5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5293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  <a:cs typeface="Times New Roman" pitchFamily="18" charset="0"/>
              </a:rPr>
              <a:t>Клятва на верность Родине</a:t>
            </a:r>
            <a:endParaRPr lang="ru-RU" sz="4000" dirty="0">
              <a:latin typeface="+mn-lt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4048" y="1124744"/>
            <a:ext cx="4040188" cy="1020776"/>
          </a:xfrm>
        </p:spPr>
        <p:txBody>
          <a:bodyPr>
            <a:noAutofit/>
          </a:bodyPr>
          <a:lstStyle/>
          <a:p>
            <a:r>
              <a:rPr lang="ru-RU" sz="2000" dirty="0" smtClean="0"/>
              <a:t>18 сентября 1842 г. под  видом вечеринки юные подпольщики собрались в доме А. Скокова.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4824536" cy="438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 «Я, гражданин Союза Советских Социалистических Республик, выполняя свой долг перед матерью–Родиной, вступаю в антифашистское подполье. </a:t>
            </a:r>
          </a:p>
          <a:p>
            <a:pPr marL="0" indent="0">
              <a:buNone/>
            </a:pPr>
            <a:r>
              <a:rPr lang="ru-RU" sz="2000" dirty="0" smtClean="0"/>
              <a:t>Вступая, торжественно клянусь: строго хранить тайны подполья; срывать всякие мероприятия немецких властей; уничтожать на каждом шагу без жалости и пощады, не щадя крови своей и даже жизни, немцев и их прихвостней, продавших честь и свободу Родины и народа. Бороться до последнего вздоха  за общее дело победы над фашистской </a:t>
            </a:r>
            <a:r>
              <a:rPr lang="ru-RU" sz="2000" dirty="0" err="1" smtClean="0"/>
              <a:t>сволочью</a:t>
            </a:r>
            <a:r>
              <a:rPr lang="ru-RU" sz="2000" dirty="0" smtClean="0"/>
              <a:t>. А если по злому умыслу своему я нарушу  эту клятву, то пусть меня постигнет участь изменника и предателя Родины и всеобщее презрение народа» </a:t>
            </a:r>
            <a:endParaRPr lang="ru-RU" sz="20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2564904"/>
            <a:ext cx="2232248" cy="318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453336"/>
            <a:ext cx="5256584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370384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494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Деятельность группы А. Скокова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/>
              <a:t>Расклеивание по селу листовок об истинном положении дел на фронте, которые приносил из партизанского отряда «Яков» Петр </a:t>
            </a:r>
            <a:r>
              <a:rPr lang="ru-RU" sz="2200" dirty="0" err="1" smtClean="0"/>
              <a:t>Базалиев</a:t>
            </a:r>
            <a:r>
              <a:rPr lang="ru-RU" sz="2200" dirty="0" smtClean="0"/>
              <a:t>. Эти листовки писал комиссар партизанского отряда, бывший учитель </a:t>
            </a:r>
            <a:r>
              <a:rPr lang="ru-RU" sz="2200" dirty="0" err="1" smtClean="0"/>
              <a:t>Рыженко</a:t>
            </a:r>
            <a:r>
              <a:rPr lang="ru-RU" sz="2200" dirty="0" smtClean="0"/>
              <a:t>.</a:t>
            </a:r>
          </a:p>
          <a:p>
            <a:pPr algn="just"/>
            <a:r>
              <a:rPr lang="ru-RU" sz="2200" dirty="0" smtClean="0"/>
              <a:t>Наблюдение  за дорогами, по которым проходили немецкие части , передача ценной информации  в партизанский отряд о расположении немецких частей и их вооружении, благодаря  которой партизаны совершали диверсии в тылу врага и уничтожали  полицаев и фашистов.</a:t>
            </a:r>
          </a:p>
          <a:p>
            <a:pPr algn="just"/>
            <a:r>
              <a:rPr lang="ru-RU" sz="2200" dirty="0" smtClean="0"/>
              <a:t>Помощь партизанам в доставке оружия, передача им 5 ящиков с минами.  Минирование дорог. </a:t>
            </a:r>
          </a:p>
          <a:p>
            <a:pPr algn="just"/>
            <a:r>
              <a:rPr lang="ru-RU" sz="2200" dirty="0" smtClean="0"/>
              <a:t>Переход через линию фронта в расположение  4 гвардейского казачьего кавалерийского корпуса генерала Кириченко  с разведданными и выполнение задания особого отдела 9-й дивизии корпуса.</a:t>
            </a:r>
            <a:endParaRPr lang="ru-RU" sz="22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91880" y="6453336"/>
            <a:ext cx="5053246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442392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31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Гибель руководителей подполья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289451"/>
          </a:xfrm>
        </p:spPr>
        <p:txBody>
          <a:bodyPr>
            <a:noAutofit/>
          </a:bodyPr>
          <a:lstStyle/>
          <a:p>
            <a:pPr marL="85725" indent="361950" algn="just"/>
            <a:r>
              <a:rPr lang="ru-RU" sz="2200" dirty="0" smtClean="0"/>
              <a:t>Уничтожение старосты </a:t>
            </a:r>
            <a:r>
              <a:rPr lang="ru-RU" sz="2200" dirty="0" err="1" smtClean="0"/>
              <a:t>Козыренко</a:t>
            </a:r>
            <a:r>
              <a:rPr lang="ru-RU" sz="2200" dirty="0" smtClean="0"/>
              <a:t> села Величаевского, коменданта и 2-х полицейских, разгром «альпийских стрелков» в селе Ачикулак, захват обоза с продовольствием и передача 200 центнеров зерна в расположение советских войск,  кража из бывшего  совхозного склада 8 тюков шерсти и передача их партизанам  не могло оставаться незамеченным со стороны немецкого командования.</a:t>
            </a:r>
          </a:p>
          <a:p>
            <a:pPr algn="just"/>
            <a:r>
              <a:rPr lang="ru-RU" sz="2200" dirty="0" smtClean="0"/>
              <a:t>Две сотни карателей прибыли в село  Величаевское. Начались массовые облавы и аресты. Было арестовано 70 человек.  </a:t>
            </a:r>
          </a:p>
          <a:p>
            <a:pPr algn="just"/>
            <a:r>
              <a:rPr lang="ru-RU" sz="2200" dirty="0" smtClean="0"/>
              <a:t>6 декабря схватили Александра Скокова и других подпольщиков. Александра жестоко пытали, устраивали очные ставки, провоцировали. Но он не выдал никого, заявив, что действовал один.</a:t>
            </a:r>
          </a:p>
          <a:p>
            <a:pPr algn="just"/>
            <a:r>
              <a:rPr lang="ru-RU" sz="2200" dirty="0" smtClean="0"/>
              <a:t>7 декабря  расстреляли Александра Скокова, 9 декабря Василия </a:t>
            </a:r>
            <a:r>
              <a:rPr lang="ru-RU" sz="2200" dirty="0" err="1" smtClean="0"/>
              <a:t>Обмачевского</a:t>
            </a:r>
            <a:r>
              <a:rPr lang="ru-RU" sz="2200" dirty="0" smtClean="0"/>
              <a:t>, Кузьму  </a:t>
            </a:r>
            <a:r>
              <a:rPr lang="ru-RU" sz="2200" dirty="0" err="1" smtClean="0"/>
              <a:t>Напханюка</a:t>
            </a:r>
            <a:r>
              <a:rPr lang="ru-RU" sz="2200" dirty="0" smtClean="0"/>
              <a:t>. </a:t>
            </a:r>
          </a:p>
          <a:p>
            <a:pPr algn="just"/>
            <a:r>
              <a:rPr lang="ru-RU" sz="2200" dirty="0" smtClean="0"/>
              <a:t>Петра </a:t>
            </a:r>
            <a:r>
              <a:rPr lang="ru-RU" sz="2200" dirty="0" err="1" smtClean="0"/>
              <a:t>Базалиева</a:t>
            </a:r>
            <a:r>
              <a:rPr lang="ru-RU" sz="2200" dirty="0" smtClean="0"/>
              <a:t> после зверских пыток закопали живым под Арзгиром.</a:t>
            </a:r>
            <a:endParaRPr lang="ru-RU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5269269" cy="288032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514400" cy="356952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8092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Судьба других участников подполья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Autofit/>
          </a:bodyPr>
          <a:lstStyle/>
          <a:p>
            <a:r>
              <a:rPr lang="ru-RU" sz="2600" dirty="0" smtClean="0"/>
              <a:t>Вместе с активными участниками подполья были арестованы и другие участники подполья, которые спаслись благодаря мужеству ребят, не выдавших своих товарищей, и отсутствию улик против них.</a:t>
            </a:r>
          </a:p>
          <a:p>
            <a:r>
              <a:rPr lang="ru-RU" sz="2600" dirty="0" smtClean="0"/>
              <a:t>Позже были фашистами расстреляны сестры Анна и Наталья Антоновы как члены семьи партизана.</a:t>
            </a:r>
          </a:p>
          <a:p>
            <a:r>
              <a:rPr lang="ru-RU" sz="2600" dirty="0" smtClean="0"/>
              <a:t> Михаил </a:t>
            </a:r>
            <a:r>
              <a:rPr lang="ru-RU" sz="2600" dirty="0" err="1" smtClean="0"/>
              <a:t>Заворотынский</a:t>
            </a:r>
            <a:r>
              <a:rPr lang="ru-RU" sz="2600" dirty="0" smtClean="0"/>
              <a:t> погиб в 1943 году, уйдя добровольцем на фронт после освобождения села от немцев. </a:t>
            </a:r>
          </a:p>
          <a:p>
            <a:r>
              <a:rPr lang="ru-RU" sz="2600" dirty="0" smtClean="0"/>
              <a:t>Екатерина </a:t>
            </a:r>
            <a:r>
              <a:rPr lang="ru-RU" sz="2600" dirty="0" err="1" smtClean="0"/>
              <a:t>Обмачевская</a:t>
            </a:r>
            <a:r>
              <a:rPr lang="ru-RU" sz="2600" dirty="0" smtClean="0"/>
              <a:t> , находясь в разведке, сильно простудилась, заболела и в 1944 году умерла.</a:t>
            </a:r>
            <a:endParaRPr lang="ru-RU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5197262" cy="368213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370384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Посмертные награды комсомольцев - подпольщиков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8 мая 1965 года Александру Скокову присвоено звание </a:t>
            </a:r>
            <a:r>
              <a:rPr lang="ru-RU" dirty="0" smtClean="0">
                <a:solidFill>
                  <a:srgbClr val="FFC000"/>
                </a:solidFill>
              </a:rPr>
              <a:t>Героя Советского Союза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Наталья и Анна Антоновы, Таисия </a:t>
            </a:r>
            <a:r>
              <a:rPr lang="ru-RU" dirty="0" err="1" smtClean="0"/>
              <a:t>Барко</a:t>
            </a:r>
            <a:r>
              <a:rPr lang="ru-RU" dirty="0" smtClean="0"/>
              <a:t>, Михаил </a:t>
            </a:r>
            <a:r>
              <a:rPr lang="ru-RU" dirty="0" err="1" smtClean="0"/>
              <a:t>Заворотынский</a:t>
            </a:r>
            <a:r>
              <a:rPr lang="ru-RU" dirty="0" smtClean="0"/>
              <a:t> , Кузьма </a:t>
            </a:r>
            <a:r>
              <a:rPr lang="ru-RU" dirty="0" err="1" smtClean="0"/>
              <a:t>Напханюк</a:t>
            </a:r>
            <a:r>
              <a:rPr lang="ru-RU" dirty="0" smtClean="0"/>
              <a:t>, Василий </a:t>
            </a:r>
            <a:r>
              <a:rPr lang="ru-RU" dirty="0" err="1" smtClean="0"/>
              <a:t>Обмачевский</a:t>
            </a:r>
            <a:r>
              <a:rPr lang="ru-RU" dirty="0" smtClean="0"/>
              <a:t>, Екатерина </a:t>
            </a:r>
            <a:r>
              <a:rPr lang="ru-RU" dirty="0" err="1" smtClean="0"/>
              <a:t>Обмачевская</a:t>
            </a:r>
            <a:r>
              <a:rPr lang="ru-RU" dirty="0" smtClean="0"/>
              <a:t> – награждены медалями </a:t>
            </a:r>
            <a:r>
              <a:rPr lang="ru-RU" dirty="0" smtClean="0">
                <a:solidFill>
                  <a:srgbClr val="FFC000"/>
                </a:solidFill>
              </a:rPr>
              <a:t>«За отвагу».</a:t>
            </a:r>
          </a:p>
          <a:p>
            <a:r>
              <a:rPr lang="ru-RU" dirty="0" smtClean="0"/>
              <a:t>Петр </a:t>
            </a:r>
            <a:r>
              <a:rPr lang="ru-RU" dirty="0" err="1" smtClean="0"/>
              <a:t>Базалиев</a:t>
            </a:r>
            <a:r>
              <a:rPr lang="ru-RU" dirty="0" smtClean="0"/>
              <a:t> награжден орденом </a:t>
            </a:r>
            <a:r>
              <a:rPr lang="ru-RU" dirty="0" smtClean="0">
                <a:solidFill>
                  <a:srgbClr val="FFC000"/>
                </a:solidFill>
              </a:rPr>
              <a:t>Отечественной войны 2 степени</a:t>
            </a:r>
            <a:r>
              <a:rPr lang="ru-RU" dirty="0" smtClean="0"/>
              <a:t>, медалью </a:t>
            </a:r>
            <a:r>
              <a:rPr lang="ru-RU" dirty="0" smtClean="0">
                <a:solidFill>
                  <a:srgbClr val="FFC000"/>
                </a:solidFill>
              </a:rPr>
              <a:t>«За оборону Кавказа»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6381328"/>
            <a:ext cx="5485293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442392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«У храбрых есть только бессмертие.</a:t>
            </a:r>
            <a:br>
              <a:rPr lang="ru-RU" dirty="0" smtClean="0"/>
            </a:br>
            <a:r>
              <a:rPr lang="ru-RU" dirty="0" smtClean="0"/>
              <a:t> Смерти у храбрых нет»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0188" cy="639762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Наградные документы</a:t>
            </a:r>
          </a:p>
          <a:p>
            <a:pPr algn="ctr"/>
            <a:r>
              <a:rPr lang="ru-RU" dirty="0" smtClean="0"/>
              <a:t> А. Скокова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924944"/>
            <a:ext cx="4016666" cy="267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101799"/>
          </a:xfrm>
        </p:spPr>
        <p:txBody>
          <a:bodyPr>
            <a:noAutofit/>
          </a:bodyPr>
          <a:lstStyle/>
          <a:p>
            <a:r>
              <a:rPr lang="ru-RU" sz="1600" dirty="0" smtClean="0"/>
              <a:t>Школьный учитель  Князев М.Г. у памятника  своему ученику Герою Советского Союза Александру  Скокову.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284984"/>
            <a:ext cx="1485468" cy="238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75856" y="6453336"/>
            <a:ext cx="5269270" cy="224197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04448" y="6309320"/>
            <a:ext cx="370384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/>
              <a:t>В 1961 году Ставропольское книжное издательство выпустило художественно-документальную повесть </a:t>
            </a:r>
            <a:r>
              <a:rPr lang="ru-RU" dirty="0" smtClean="0"/>
              <a:t>Генриха </a:t>
            </a:r>
            <a:r>
              <a:rPr lang="ru-RU" dirty="0"/>
              <a:t>Попика «Смелые сердца».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566638" cy="363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19872" y="2996952"/>
            <a:ext cx="5256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Повесть </a:t>
            </a:r>
            <a:r>
              <a:rPr lang="ru-RU" sz="2800" dirty="0" smtClean="0"/>
              <a:t>посвящена </a:t>
            </a:r>
            <a:r>
              <a:rPr lang="ru-RU" sz="2800" dirty="0"/>
              <a:t>трагическим страницам фашистской оккупации на </a:t>
            </a:r>
            <a:r>
              <a:rPr lang="ru-RU" sz="2800" dirty="0" err="1"/>
              <a:t>Левокумье</a:t>
            </a:r>
            <a:r>
              <a:rPr lang="ru-RU" sz="2800" dirty="0"/>
              <a:t> и рассказывает  о подвиге Величаевского подполья.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5125253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55260" y="6309320"/>
            <a:ext cx="442392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0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25 </a:t>
            </a:r>
            <a:r>
              <a:rPr lang="ru-RU" dirty="0"/>
              <a:t>сентября 1963 года на территории школы села Величаевского на средства, собранные молодежью Ставрополья, был открыт мемориал героям-комсомольцам.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383573" cy="4322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D:\Панфилкина 9ГБ\Величаевцы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80928"/>
            <a:ext cx="2592288" cy="344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635896" y="6453336"/>
            <a:ext cx="5125254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38890"/>
            <a:ext cx="442392" cy="450387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4151" y="33265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Памятник-бюст </a:t>
            </a:r>
            <a:r>
              <a:rPr lang="ru-RU" dirty="0" err="1" smtClean="0"/>
              <a:t>А.Скокову</a:t>
            </a:r>
            <a:r>
              <a:rPr lang="ru-RU" dirty="0" smtClean="0"/>
              <a:t> возле 10 школы в городе Ставрополе </a:t>
            </a:r>
            <a:endParaRPr lang="ru-RU" dirty="0"/>
          </a:p>
        </p:txBody>
      </p:sp>
      <p:pic>
        <p:nvPicPr>
          <p:cNvPr id="12290" name="Picture 2" descr="D:\Панфилкина 9ГБ\Величаевцы\аааа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" b="13062"/>
          <a:stretch/>
        </p:blipFill>
        <p:spPr bwMode="auto">
          <a:xfrm>
            <a:off x="3816859" y="3248754"/>
            <a:ext cx="5069757" cy="296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3" y="1700808"/>
            <a:ext cx="34258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11478" y="2077397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Выступление матери Александра на открытии памятника</a:t>
            </a:r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419872" y="6381328"/>
            <a:ext cx="5125254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74298" y="6272808"/>
            <a:ext cx="442392" cy="404725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95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0304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Соревнования по туристскому многоборью на Кубок Героя Советского Союза Александра Скокова среди туристов Ставрополья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5978" y="4810828"/>
            <a:ext cx="8388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Они </a:t>
            </a:r>
            <a:r>
              <a:rPr lang="ru-RU" sz="2400" dirty="0"/>
              <a:t>по праву считаются одними из лучших соревнований </a:t>
            </a:r>
            <a:r>
              <a:rPr lang="ru-RU" sz="2400" dirty="0" smtClean="0"/>
              <a:t>края и по-настоящему </a:t>
            </a:r>
            <a:r>
              <a:rPr lang="ru-RU" sz="2400" dirty="0"/>
              <a:t>способствуют нравственному, патриотическому и физическому воспитанию молодежи и подготовке ее должным образом к службе в армии.</a:t>
            </a:r>
          </a:p>
        </p:txBody>
      </p:sp>
      <p:pic>
        <p:nvPicPr>
          <p:cNvPr id="14338" name="Picture 2" descr="D:\Панфилкина 9ГБ\Величаевцы\i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" y="1827279"/>
            <a:ext cx="2436443" cy="203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D:\Панфилкина 9ГБ\Величаевцы\phoca_thumb_m_dscf08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798" y="2794604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D:\Панфилкина 9ГБ\Величаевцы\phoca_thumb_l_dscf08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494" y="1827279"/>
            <a:ext cx="3950568" cy="296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77041" y="6380488"/>
            <a:ext cx="5052788" cy="29704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24402" y="6237312"/>
            <a:ext cx="370384" cy="440221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85" y="260648"/>
            <a:ext cx="8712968" cy="7200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pic>
        <p:nvPicPr>
          <p:cNvPr id="4098" name="Picture 2" descr="D:\Панфилкина 9ГБ\Величаевцы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6806"/>
            <a:ext cx="3096344" cy="24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Панфилкина 9ГБ\Величаевцы\gvs_istor_sptavka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72" y="2810533"/>
            <a:ext cx="6098729" cy="366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976" y="3573016"/>
            <a:ext cx="26642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август 1942 </a:t>
            </a:r>
            <a:r>
              <a:rPr lang="ru-RU" sz="2800" dirty="0" smtClean="0"/>
              <a:t>года</a:t>
            </a:r>
          </a:p>
          <a:p>
            <a:r>
              <a:rPr lang="ru-RU" sz="2600" dirty="0" smtClean="0"/>
              <a:t>Немецко-фашистские </a:t>
            </a:r>
            <a:r>
              <a:rPr lang="ru-RU" sz="2600" dirty="0"/>
              <a:t>войска вторглись на территорию Ставропольского края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33777" y="1052736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25 июля 1942 года немецко-фашистское командование начало операцию «Эдельвейс» по захвату Кавказа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500295" y="6392661"/>
            <a:ext cx="5600097" cy="434096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14297" y="6429041"/>
            <a:ext cx="576064" cy="428959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1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512" y="746591"/>
            <a:ext cx="41044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Чуть слышно в </a:t>
            </a:r>
            <a:r>
              <a:rPr lang="ru-RU" dirty="0" smtClean="0"/>
              <a:t>ночи</a:t>
            </a:r>
          </a:p>
          <a:p>
            <a:r>
              <a:rPr lang="ru-RU" dirty="0" smtClean="0"/>
              <a:t>Камыши зашуршали — </a:t>
            </a:r>
          </a:p>
          <a:p>
            <a:r>
              <a:rPr lang="ru-RU" dirty="0" err="1" smtClean="0"/>
              <a:t>Прикумские</a:t>
            </a:r>
            <a:r>
              <a:rPr lang="ru-RU" dirty="0" smtClean="0"/>
              <a:t> </a:t>
            </a:r>
            <a:r>
              <a:rPr lang="ru-RU" dirty="0"/>
              <a:t>плавни</a:t>
            </a:r>
          </a:p>
          <a:p>
            <a:r>
              <a:rPr lang="ru-RU" dirty="0"/>
              <a:t>Про подвиг недавний</a:t>
            </a:r>
          </a:p>
          <a:p>
            <a:r>
              <a:rPr lang="ru-RU" dirty="0"/>
              <a:t>Задумчиво, тихо поют; </a:t>
            </a:r>
          </a:p>
          <a:p>
            <a:r>
              <a:rPr lang="ru-RU" dirty="0"/>
              <a:t>Мы помним ребят, </a:t>
            </a:r>
          </a:p>
          <a:p>
            <a:r>
              <a:rPr lang="ru-RU" dirty="0"/>
              <a:t>Что в борьбе возмужали, </a:t>
            </a:r>
          </a:p>
          <a:p>
            <a:r>
              <a:rPr lang="ru-RU" dirty="0"/>
              <a:t>Они тут сражались </a:t>
            </a:r>
          </a:p>
          <a:p>
            <a:r>
              <a:rPr lang="ru-RU" dirty="0"/>
              <a:t>И с жизнью расстались</a:t>
            </a:r>
          </a:p>
          <a:p>
            <a:r>
              <a:rPr lang="ru-RU" dirty="0"/>
              <a:t>В суровом, неравном бою.</a:t>
            </a:r>
          </a:p>
          <a:p>
            <a:r>
              <a:rPr lang="ru-RU" dirty="0"/>
              <a:t>Когда в голубые степные просторы</a:t>
            </a:r>
          </a:p>
          <a:p>
            <a:r>
              <a:rPr lang="ru-RU" dirty="0"/>
              <a:t>Неласковым летом </a:t>
            </a:r>
          </a:p>
          <a:p>
            <a:r>
              <a:rPr lang="ru-RU" dirty="0"/>
              <a:t>С багровым рассветом</a:t>
            </a:r>
          </a:p>
          <a:p>
            <a:r>
              <a:rPr lang="ru-RU" dirty="0"/>
              <a:t>фашистские орды пришли, </a:t>
            </a:r>
          </a:p>
          <a:p>
            <a:r>
              <a:rPr lang="ru-RU" dirty="0"/>
              <a:t>Им путь преградили не плавни и горы, </a:t>
            </a:r>
          </a:p>
          <a:p>
            <a:r>
              <a:rPr lang="ru-RU" dirty="0"/>
              <a:t>А люди подполья, Бойцы Ставрополья,</a:t>
            </a:r>
          </a:p>
          <a:p>
            <a:r>
              <a:rPr lang="ru-RU" dirty="0"/>
              <a:t>Солдаты Советской земли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те дни поднялась </a:t>
            </a:r>
            <a:r>
              <a:rPr lang="ru-RU" dirty="0" err="1"/>
              <a:t>Величаевка</a:t>
            </a:r>
            <a:r>
              <a:rPr lang="ru-RU" dirty="0"/>
              <a:t> наша</a:t>
            </a:r>
          </a:p>
          <a:p>
            <a:r>
              <a:rPr lang="ru-RU" dirty="0"/>
              <a:t>Незримой стеною, </a:t>
            </a:r>
          </a:p>
          <a:p>
            <a:r>
              <a:rPr lang="ru-RU" dirty="0"/>
              <a:t>Засадой степною</a:t>
            </a:r>
          </a:p>
          <a:p>
            <a:r>
              <a:rPr lang="ru-RU" dirty="0"/>
              <a:t>повсюду врага стерегла.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3512" y="284926"/>
            <a:ext cx="7854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О ВЕЛИЧАЕВСКИХ МОЛОДОГВАРДЕЙЦАХ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7968" y="1052736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Здесь </a:t>
            </a:r>
            <a:r>
              <a:rPr lang="ru-RU" dirty="0"/>
              <a:t>юная гвардия Скокова Саши </a:t>
            </a:r>
          </a:p>
          <a:p>
            <a:r>
              <a:rPr lang="ru-RU" dirty="0"/>
              <a:t>Громила бандитов </a:t>
            </a:r>
          </a:p>
          <a:p>
            <a:r>
              <a:rPr lang="ru-RU" dirty="0"/>
              <a:t>И вражьих наймитов</a:t>
            </a:r>
          </a:p>
          <a:p>
            <a:r>
              <a:rPr lang="ru-RU" dirty="0"/>
              <a:t>стреляла, взрывала и жгла.</a:t>
            </a:r>
          </a:p>
          <a:p>
            <a:r>
              <a:rPr lang="ru-RU" dirty="0"/>
              <a:t>Былинную, гордую славу стяжали </a:t>
            </a:r>
          </a:p>
          <a:p>
            <a:r>
              <a:rPr lang="ru-RU" dirty="0"/>
              <a:t>Степные орлята </a:t>
            </a:r>
          </a:p>
          <a:p>
            <a:r>
              <a:rPr lang="ru-RU" dirty="0"/>
              <a:t>Отчизны крылатой,</a:t>
            </a:r>
          </a:p>
          <a:p>
            <a:r>
              <a:rPr lang="ru-RU" dirty="0"/>
              <a:t>навеки любимой земли.</a:t>
            </a:r>
          </a:p>
          <a:p>
            <a:r>
              <a:rPr lang="ru-RU" dirty="0"/>
              <a:t> Они комсомольскую клятву сдержали,</a:t>
            </a:r>
          </a:p>
          <a:p>
            <a:r>
              <a:rPr lang="ru-RU" dirty="0"/>
              <a:t> За дело святое, </a:t>
            </a:r>
          </a:p>
          <a:p>
            <a:r>
              <a:rPr lang="ru-RU" dirty="0"/>
              <a:t>Пав смертью героев,</a:t>
            </a:r>
          </a:p>
          <a:p>
            <a:r>
              <a:rPr lang="ru-RU" dirty="0"/>
              <a:t>бессмертье свое обрели.</a:t>
            </a:r>
          </a:p>
          <a:p>
            <a:r>
              <a:rPr lang="ru-RU" dirty="0"/>
              <a:t>Друзья, помянем добрым ласковым словом </a:t>
            </a:r>
          </a:p>
          <a:p>
            <a:r>
              <a:rPr lang="ru-RU" dirty="0"/>
              <a:t>Простых и отважных,</a:t>
            </a:r>
          </a:p>
          <a:p>
            <a:r>
              <a:rPr lang="ru-RU" dirty="0"/>
              <a:t> Лихих и бесстрашных</a:t>
            </a:r>
          </a:p>
          <a:p>
            <a:r>
              <a:rPr lang="ru-RU" dirty="0"/>
              <a:t>бойцов, не свернувших с пути.</a:t>
            </a:r>
          </a:p>
          <a:p>
            <a:r>
              <a:rPr lang="ru-RU" dirty="0"/>
              <a:t>С высокою думой о подвиге новом, </a:t>
            </a:r>
          </a:p>
          <a:p>
            <a:r>
              <a:rPr lang="ru-RU" dirty="0"/>
              <a:t>Все силы и знанья, </a:t>
            </a:r>
          </a:p>
          <a:p>
            <a:r>
              <a:rPr lang="ru-RU" dirty="0"/>
              <a:t>Мечты и дерзанья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63888" y="6415296"/>
            <a:ext cx="5053245" cy="26948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428002" cy="440221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82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249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+mn-lt"/>
                <a:cs typeface="Times New Roman" pitchFamily="18" charset="0"/>
              </a:rPr>
              <a:t>Оккупация Ставрополья</a:t>
            </a:r>
            <a:endParaRPr lang="ru-RU" sz="4400" dirty="0"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 descr="D:\Панфилкина 9ГБ\Величаевцы\1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3836" r="2722" b="5713"/>
          <a:stretch/>
        </p:blipFill>
        <p:spPr bwMode="auto">
          <a:xfrm>
            <a:off x="255415" y="1124744"/>
            <a:ext cx="4968552" cy="358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Панфилкина 9ГБ\Величаевцы\i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876112" cy="186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Панфилкина 9ГБ\Величаевцы\x_8c9bcc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4022841" cy="2895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415" y="4882240"/>
            <a:ext cx="4676626" cy="1643103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августа фашисты оккупировали город Ставрополь,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августа - город Невинномысск.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60493" y="6396856"/>
            <a:ext cx="5197261" cy="284944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92947" y="6395593"/>
            <a:ext cx="432048" cy="356951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На Ставрополье для борьбы с  захватчиками были созданы партизанские отряды. </a:t>
            </a:r>
          </a:p>
        </p:txBody>
      </p:sp>
      <p:pic>
        <p:nvPicPr>
          <p:cNvPr id="6147" name="Picture 3" descr="D:\Панфилкина 9ГБ\Величаевцы\i (5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2818369"/>
            <a:ext cx="5040560" cy="350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1412776"/>
            <a:ext cx="8676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Им было </a:t>
            </a:r>
            <a:r>
              <a:rPr lang="ru-RU" sz="2000" dirty="0"/>
              <a:t>сложно дислоцироваться в условиях степной местности. Только в горах и лесах партизанские отряды имели  хорошие </a:t>
            </a:r>
            <a:r>
              <a:rPr lang="ru-RU" sz="2000"/>
              <a:t>базы</a:t>
            </a:r>
            <a:r>
              <a:rPr lang="ru-RU" sz="2000" smtClean="0"/>
              <a:t>.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413285" cy="288032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98759" y="6381328"/>
            <a:ext cx="226368" cy="356952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6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75697" cy="128588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Партизанское движение в  восточных районах Ставропольского края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941168"/>
            <a:ext cx="8363272" cy="17086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степных районах края отсутствие надежных природных укрытий лишало партизан возможности  иметь здесь надежные базы.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Часть партизанских отрядов Буденовского,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Арзгирского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Левокумского района ушли в камышовые заросли.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888432" cy="2874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Панфилкина 9ГБ\Величаевцы\8039465_6b3fe1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64638"/>
            <a:ext cx="2035994" cy="303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217032" cy="284943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E6076-84AB-4253-B17D-D410A042859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5" b="14100"/>
          <a:stretch/>
        </p:blipFill>
        <p:spPr>
          <a:xfrm>
            <a:off x="539552" y="1052736"/>
            <a:ext cx="7992888" cy="54606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701"/>
            <a:ext cx="8579296" cy="18770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Недалеко от линии фронта в селе Величаевском Левокумского района  </a:t>
            </a:r>
            <a:r>
              <a:rPr lang="ru-RU" sz="3100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было создано </a:t>
            </a:r>
            <a:r>
              <a:rPr lang="ru-RU" sz="3100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Times New Roman" pitchFamily="18" charset="0"/>
              </a:rPr>
              <a:t>молодежное </a:t>
            </a:r>
            <a:r>
              <a:rPr lang="ru-RU" sz="3100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подполье для взаимодействия с партизанским отрядом «Яков» и частями Красной Армии</a:t>
            </a:r>
            <a:r>
              <a:rPr lang="ru-RU" sz="27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ru-RU" sz="2200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Times New Roman" pitchFamily="18" charset="0"/>
              </a:rPr>
              <a:t> </a:t>
            </a:r>
            <a:endParaRPr lang="ru-RU" sz="2700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7" name="5-конечная звезда 6"/>
          <p:cNvSpPr/>
          <p:nvPr/>
        </p:nvSpPr>
        <p:spPr>
          <a:xfrm>
            <a:off x="7157392" y="4018103"/>
            <a:ext cx="380078" cy="410344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801091" y="4077072"/>
            <a:ext cx="792088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28850" y="5085184"/>
            <a:ext cx="7920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491842" y="4553711"/>
            <a:ext cx="855589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15816" y="6525344"/>
            <a:ext cx="5485293" cy="212936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6381328"/>
            <a:ext cx="298376" cy="356952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5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62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365465"/>
            <a:ext cx="5904656" cy="1686818"/>
          </a:xfrm>
        </p:spPr>
        <p:txBody>
          <a:bodyPr>
            <a:normAutofit/>
          </a:bodyPr>
          <a:lstStyle/>
          <a:p>
            <a:pPr algn="ctr"/>
            <a:r>
              <a:rPr lang="ru-RU" sz="3200" b="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Times New Roman" pitchFamily="18" charset="0"/>
              </a:rPr>
              <a:t>родился 15 июля 1925 года в селе Владимировка Левокумского района</a:t>
            </a:r>
            <a:endParaRPr lang="ru-RU" sz="3200" b="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 главе молодежной группы стал 17-летний комсомолец  Александр Скоков.</a:t>
            </a:r>
          </a:p>
        </p:txBody>
      </p:sp>
      <p:pic>
        <p:nvPicPr>
          <p:cNvPr id="9218" name="Picture 2" descr="D:\Панфилкина 9ГБ\Величаевцы\Величаевцы А.Скоков\фото Скок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249" y="3499769"/>
            <a:ext cx="2016224" cy="288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65" y="1638582"/>
            <a:ext cx="2547937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3789040"/>
            <a:ext cx="6120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1939 году вступил в ряды ВЛКСМ, приписав себе год (т.е. что родился не в 1925 г., а в 1924 г)</a:t>
            </a:r>
          </a:p>
          <a:p>
            <a:r>
              <a:rPr lang="ru-RU" sz="2400" dirty="0"/>
              <a:t>Закончив в 1942 году в селе Урожайном десять классов , Александр Скоков переехал в село Величаевское, где жили родители</a:t>
            </a:r>
            <a:r>
              <a:rPr lang="ru-RU" sz="2000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1840" y="6447421"/>
            <a:ext cx="4981237" cy="284944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68285" y="6386635"/>
            <a:ext cx="298376" cy="290898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395536" y="332657"/>
            <a:ext cx="8352928" cy="3456384"/>
          </a:xfrm>
        </p:spPr>
        <p:txBody>
          <a:bodyPr>
            <a:normAutofit fontScale="25000" lnSpcReduction="20000"/>
          </a:bodyPr>
          <a:lstStyle/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селе Величаевском была создана самая крупная  молодежная организация , состоящая из комсомольцев –подпольщиков, которая  вела борьбу с фашистскими захватчиками. </a:t>
            </a:r>
          </a:p>
          <a:p>
            <a:pPr indent="449263"/>
            <a:endParaRPr lang="ru-RU" sz="1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Александр 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Скоков</a:t>
            </a:r>
            <a:b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(</a:t>
            </a:r>
            <a:r>
              <a:rPr lang="ru-RU" sz="9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слева и справа во втором ряду)</a:t>
            </a:r>
          </a:p>
          <a:p>
            <a:pPr indent="449263"/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endParaRPr lang="ru-RU" sz="1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Внешнее руководство  группой Александра  Скокова осуществлял командир взвода разведки Левокумского партизанского отряда «Яков» Иван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Карпович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Дрогин</a:t>
            </a:r>
            <a:r>
              <a:rPr lang="ru-RU" sz="1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938726" cy="209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5341277" cy="296205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42392" cy="368213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  <a:cs typeface="Times New Roman" pitchFamily="18" charset="0"/>
              </a:rPr>
              <a:t>В подпольную организацию</a:t>
            </a:r>
            <a:br>
              <a:rPr lang="ru-RU" dirty="0" smtClean="0">
                <a:latin typeface="+mn-lt"/>
                <a:cs typeface="Times New Roman" pitchFamily="18" charset="0"/>
              </a:rPr>
            </a:br>
            <a:r>
              <a:rPr lang="ru-RU" dirty="0" smtClean="0">
                <a:latin typeface="+mn-lt"/>
                <a:cs typeface="Times New Roman" pitchFamily="18" charset="0"/>
              </a:rPr>
              <a:t> входило 14 человек. 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Одними из первых Александром Скоковым были вовлечены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Василий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Обмачевский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Кузьма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Напханюк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Михаил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Заворотынский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Лидия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Карабутова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Наталья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Калайтанова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/>
              <a:t>Немного позже Скоковым были привлечены  к подпольной работе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Александра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Фелицина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Таисия 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Барко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Анна Антонова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Наталья Антонова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Петр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Базалиев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Мария Парамонова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Наталья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Поддубная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Лариса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Колпакова</a:t>
            </a:r>
            <a:endParaRPr lang="ru-RU" sz="2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sz="2400" dirty="0" smtClean="0"/>
          </a:p>
          <a:p>
            <a:endParaRPr lang="ru-RU" sz="24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1840" y="6458268"/>
            <a:ext cx="5269270" cy="368213"/>
          </a:xfrm>
        </p:spPr>
        <p:txBody>
          <a:bodyPr/>
          <a:lstStyle/>
          <a:p>
            <a:r>
              <a:rPr lang="ru-RU" smtClean="0"/>
              <a:t>О величаевских подпольщиках. Методическая разработка ЦДЮТЭ,2013г.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442392" cy="296205"/>
          </a:xfrm>
        </p:spPr>
        <p:txBody>
          <a:bodyPr/>
          <a:lstStyle/>
          <a:p>
            <a:fld id="{608E6076-84AB-4253-B17D-D410A042859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21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841</TotalTime>
  <Words>1287</Words>
  <Application>Microsoft Office PowerPoint</Application>
  <PresentationFormat>Экран (4:3)</PresentationFormat>
  <Paragraphs>163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«СМЕЛЫЕ СЕРДЦА»</vt:lpstr>
      <vt:lpstr>ВЕЛИКАЯ ОТЕЧЕСТВЕННАЯ ВОЙНА</vt:lpstr>
      <vt:lpstr>Оккупация Ставрополья</vt:lpstr>
      <vt:lpstr>На Ставрополье для борьбы с  захватчиками были созданы партизанские отряды. </vt:lpstr>
      <vt:lpstr>Партизанское движение в  восточных районах Ставропольского края</vt:lpstr>
      <vt:lpstr>Недалеко от линии фронта в селе Величаевском Левокумского района  было создано молодежное подполье для взаимодействия с партизанским отрядом «Яков» и частями Красной Армии. </vt:lpstr>
      <vt:lpstr>родился 15 июля 1925 года в селе Владимировка Левокумского района</vt:lpstr>
      <vt:lpstr>       </vt:lpstr>
      <vt:lpstr>В подпольную организацию  входило 14 человек. </vt:lpstr>
      <vt:lpstr>Клятва на верность Родине</vt:lpstr>
      <vt:lpstr>Деятельность группы А. Скокова</vt:lpstr>
      <vt:lpstr>Гибель руководителей подполья</vt:lpstr>
      <vt:lpstr>Судьба других участников подполья</vt:lpstr>
      <vt:lpstr>Посмертные награды комсомольцев - подпольщиков</vt:lpstr>
      <vt:lpstr>«У храбрых есть только бессмертие.  Смерти у храбрых нет»</vt:lpstr>
      <vt:lpstr>В 1961 году Ставропольское книжное издательство выпустило художественно-документальную повесть Генриха Попика «Смелые сердца». </vt:lpstr>
      <vt:lpstr>25 сентября 1963 года на территории школы села Величаевского на средства, собранные молодежью Ставрополья, был открыт мемориал героям-комсомольцам. </vt:lpstr>
      <vt:lpstr>Памятник-бюст А.Скокову возле 10 школы в городе Ставрополе </vt:lpstr>
      <vt:lpstr>Соревнования по туристскому многоборью на Кубок Героя Советского Союза Александра Скокова среди туристов Ставрополья 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 – летию Памяти Величаевских комсомольцев-подпольщиков</dc:title>
  <dc:creator>XTreme</dc:creator>
  <cp:lastModifiedBy>методисты</cp:lastModifiedBy>
  <cp:revision>80</cp:revision>
  <dcterms:created xsi:type="dcterms:W3CDTF">2002-09-06T16:51:24Z</dcterms:created>
  <dcterms:modified xsi:type="dcterms:W3CDTF">2013-12-04T08:36:36Z</dcterms:modified>
</cp:coreProperties>
</file>